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64" r:id="rId2"/>
    <p:sldId id="276" r:id="rId3"/>
    <p:sldId id="281" r:id="rId4"/>
    <p:sldId id="278" r:id="rId5"/>
    <p:sldId id="279" r:id="rId6"/>
    <p:sldId id="266" r:id="rId7"/>
    <p:sldId id="282" r:id="rId8"/>
    <p:sldId id="268" r:id="rId9"/>
    <p:sldId id="269" r:id="rId10"/>
    <p:sldId id="270" r:id="rId11"/>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280" autoAdjust="0"/>
  </p:normalViewPr>
  <p:slideViewPr>
    <p:cSldViewPr showGuides="1">
      <p:cViewPr varScale="1">
        <p:scale>
          <a:sx n="70" d="100"/>
          <a:sy n="70" d="100"/>
        </p:scale>
        <p:origin x="738" y="60"/>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5/6/2024</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5/6/2024</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6</a:t>
            </a:fld>
            <a:endParaRPr lang="en-US"/>
          </a:p>
        </p:txBody>
      </p:sp>
    </p:spTree>
    <p:extLst>
      <p:ext uri="{BB962C8B-B14F-4D97-AF65-F5344CB8AC3E}">
        <p14:creationId xmlns:p14="http://schemas.microsoft.com/office/powerpoint/2010/main" val="2646662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en-US"/>
              <a:t>Click to edit Master title style</a:t>
            </a:r>
            <a:endParaRPr/>
          </a:p>
        </p:txBody>
      </p:sp>
      <p:sp>
        <p:nvSpPr>
          <p:cNvPr id="3" name="Subtitle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t>5/6/2024</a:t>
            </a:fld>
            <a:endParaRPr dirty="0"/>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A60BA0E-20D0-4E7C-B286-26C960A6788F}" type="slidenum">
              <a:rPr/>
              <a:t>‹#›</a:t>
            </a:fld>
            <a:endParaRPr/>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1706581" indent="0">
              <a:buNone/>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t>5/6/2024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t>5/6/2024</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t>5/6/2024</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t>5/6/2024</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304721" y="1701800"/>
            <a:ext cx="3351927" cy="2844800"/>
          </a:xfrm>
        </p:spPr>
        <p:txBody>
          <a:bodyPr anchor="b">
            <a:normAutofit/>
          </a:bodyPr>
          <a:lstStyle>
            <a:lvl1pPr algn="l">
              <a:defRPr sz="2000" b="1"/>
            </a:lvl1pPr>
          </a:lstStyle>
          <a:p>
            <a:r>
              <a:rPr lang="en-US"/>
              <a:t>Click to edit Master title style</a:t>
            </a:r>
            <a:endParaRPr/>
          </a:p>
        </p:txBody>
      </p:sp>
      <p:sp>
        <p:nvSpPr>
          <p:cNvPr id="4" name="Text Placeholder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126BF754-515F-40B9-8D24-D54D5825B3D0}" type="datetimeFigureOut">
              <a:rPr lang="en-US"/>
              <a:t>5/6/2024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5/6/2024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5/6/2024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5/6/2024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baseline="0">
                <a:solidFill>
                  <a:schemeClr val="tx2">
                    <a:lumMod val="65000"/>
                    <a:lumOff val="35000"/>
                  </a:schemeClr>
                </a:solidFill>
              </a:defRPr>
            </a:lvl1pPr>
          </a:lstStyle>
          <a:p>
            <a:fld id="{2DD204D1-F9BD-4643-8480-6EA41EB484F1}" type="datetimeFigureOut">
              <a:rPr lang="en-US" smtClean="0"/>
              <a:pPr/>
              <a:t>5/6/2024</a:t>
            </a:fld>
            <a:endParaRPr lang="en-US"/>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baseline="0">
                <a:solidFill>
                  <a:schemeClr val="tx2">
                    <a:lumMod val="65000"/>
                    <a:lumOff val="35000"/>
                  </a:schemeClr>
                </a:solidFill>
              </a:defRPr>
            </a:lvl1pPr>
          </a:lstStyle>
          <a:p>
            <a:endParaRPr lang="en-US"/>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baseline="0">
                <a:solidFill>
                  <a:schemeClr val="tx2">
                    <a:lumMod val="65000"/>
                    <a:lumOff val="35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Olmsted 156 Library Basics</a:t>
            </a:r>
          </a:p>
        </p:txBody>
      </p:sp>
      <p:sp>
        <p:nvSpPr>
          <p:cNvPr id="3" name="Subtitle 2"/>
          <p:cNvSpPr>
            <a:spLocks noGrp="1"/>
          </p:cNvSpPr>
          <p:nvPr>
            <p:ph type="subTitle" idx="1"/>
          </p:nvPr>
        </p:nvSpPr>
        <p:spPr/>
        <p:txBody>
          <a:bodyPr/>
          <a:lstStyle/>
          <a:p>
            <a:r>
              <a:rPr lang="en-US" dirty="0"/>
              <a:t>Ms. Cowe– School Librarian</a:t>
            </a:r>
          </a:p>
        </p:txBody>
      </p:sp>
      <p:pic>
        <p:nvPicPr>
          <p:cNvPr id="5" name="Audio 4">
            <a:hlinkClick r:id="" action="ppaction://media"/>
            <a:extLst>
              <a:ext uri="{FF2B5EF4-FFF2-40B4-BE49-F238E27FC236}">
                <a16:creationId xmlns:a16="http://schemas.microsoft.com/office/drawing/2014/main" id="{A9654BA7-686F-1388-D741-7B95F0DA1C6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426825" y="6096000"/>
            <a:ext cx="609600" cy="609600"/>
          </a:xfrm>
          <a:prstGeom prst="rect">
            <a:avLst/>
          </a:prstGeom>
        </p:spPr>
      </p:pic>
    </p:spTree>
    <p:custDataLst>
      <p:tags r:id="rId1"/>
    </p:custDataLst>
    <p:extLst>
      <p:ext uri="{BB962C8B-B14F-4D97-AF65-F5344CB8AC3E}">
        <p14:creationId xmlns:p14="http://schemas.microsoft.com/office/powerpoint/2010/main" val="3650340329"/>
      </p:ext>
    </p:extLst>
  </p:cSld>
  <p:clrMapOvr>
    <a:masterClrMapping/>
  </p:clrMapOvr>
  <p:transition spd="slow" advTm="825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How can I visit the library?</a:t>
            </a:r>
          </a:p>
        </p:txBody>
      </p:sp>
      <p:sp>
        <p:nvSpPr>
          <p:cNvPr id="14" name="Content Placeholder 13"/>
          <p:cNvSpPr>
            <a:spLocks noGrp="1"/>
          </p:cNvSpPr>
          <p:nvPr>
            <p:ph idx="1"/>
          </p:nvPr>
        </p:nvSpPr>
        <p:spPr/>
        <p:txBody>
          <a:bodyPr>
            <a:normAutofit fontScale="92500"/>
          </a:bodyPr>
          <a:lstStyle/>
          <a:p>
            <a:pPr marL="0" indent="0">
              <a:buNone/>
            </a:pPr>
            <a:r>
              <a:rPr lang="en-US" sz="2800" b="1" dirty="0"/>
              <a:t>Ms. Cowe hands out passes </a:t>
            </a:r>
            <a:r>
              <a:rPr lang="en-US" sz="2800" b="1" u="sng" dirty="0"/>
              <a:t>each morning </a:t>
            </a:r>
            <a:r>
              <a:rPr lang="en-US" sz="2800" b="1" dirty="0"/>
              <a:t>to those students who want to visit during their lunches or during their study hall period.</a:t>
            </a:r>
          </a:p>
          <a:p>
            <a:pPr marL="0" indent="0">
              <a:buNone/>
            </a:pPr>
            <a:endParaRPr lang="en-US" b="1" dirty="0"/>
          </a:p>
          <a:p>
            <a:pPr marL="0" indent="0">
              <a:buNone/>
            </a:pPr>
            <a:r>
              <a:rPr lang="en-US" sz="4400" dirty="0"/>
              <a:t>Why can’t I just get a pass for lunch all week?</a:t>
            </a:r>
          </a:p>
          <a:p>
            <a:pPr marL="0" indent="0">
              <a:buNone/>
            </a:pPr>
            <a:r>
              <a:rPr lang="en-US" sz="2800" b="1" dirty="0"/>
              <a:t>The library schedule is flexible and can </a:t>
            </a:r>
            <a:r>
              <a:rPr lang="en-US" sz="2800" b="1" u="sng" dirty="0"/>
              <a:t>change daily </a:t>
            </a:r>
            <a:r>
              <a:rPr lang="en-US" sz="2800" b="1" dirty="0"/>
              <a:t>so you need to get a pass to make sure the librarian is available. </a:t>
            </a:r>
          </a:p>
        </p:txBody>
      </p:sp>
      <p:pic>
        <p:nvPicPr>
          <p:cNvPr id="2" name="Audio 1">
            <a:hlinkClick r:id="" action="ppaction://media"/>
            <a:extLst>
              <a:ext uri="{FF2B5EF4-FFF2-40B4-BE49-F238E27FC236}">
                <a16:creationId xmlns:a16="http://schemas.microsoft.com/office/drawing/2014/main" id="{2809D3B7-6816-C4E4-CA44-8D4F4F3B0CC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6825" y="6096000"/>
            <a:ext cx="609600" cy="609600"/>
          </a:xfrm>
          <a:prstGeom prst="rect">
            <a:avLst/>
          </a:prstGeom>
        </p:spPr>
      </p:pic>
    </p:spTree>
    <p:extLst>
      <p:ext uri="{BB962C8B-B14F-4D97-AF65-F5344CB8AC3E}">
        <p14:creationId xmlns:p14="http://schemas.microsoft.com/office/powerpoint/2010/main" val="711182959"/>
      </p:ext>
    </p:extLst>
  </p:cSld>
  <p:clrMapOvr>
    <a:masterClrMapping/>
  </p:clrMapOvr>
  <p:transition spd="slow" advTm="28222">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533400"/>
            <a:ext cx="10157354" cy="1397000"/>
          </a:xfrm>
        </p:spPr>
        <p:txBody>
          <a:bodyPr/>
          <a:lstStyle/>
          <a:p>
            <a:r>
              <a:rPr lang="en-US" dirty="0"/>
              <a:t>When I get a library pass, then what?</a:t>
            </a:r>
          </a:p>
        </p:txBody>
      </p:sp>
      <p:sp>
        <p:nvSpPr>
          <p:cNvPr id="4" name="Content Placeholder 3">
            <a:extLst>
              <a:ext uri="{FF2B5EF4-FFF2-40B4-BE49-F238E27FC236}">
                <a16:creationId xmlns:a16="http://schemas.microsoft.com/office/drawing/2014/main" id="{F568886A-EC30-579C-8A24-4A08421BCC13}"/>
              </a:ext>
            </a:extLst>
          </p:cNvPr>
          <p:cNvSpPr>
            <a:spLocks noGrp="1"/>
          </p:cNvSpPr>
          <p:nvPr>
            <p:ph idx="1"/>
          </p:nvPr>
        </p:nvSpPr>
        <p:spPr>
          <a:xfrm>
            <a:off x="1117309" y="2133600"/>
            <a:ext cx="10157354" cy="4470400"/>
          </a:xfrm>
        </p:spPr>
        <p:txBody>
          <a:bodyPr>
            <a:normAutofit lnSpcReduction="10000"/>
          </a:bodyPr>
          <a:lstStyle/>
          <a:p>
            <a:pPr marL="0" indent="0" algn="ctr">
              <a:buNone/>
            </a:pPr>
            <a:r>
              <a:rPr lang="en-US" sz="2800" b="1" dirty="0"/>
              <a:t>Study Hall</a:t>
            </a:r>
          </a:p>
          <a:p>
            <a:pPr marL="0" indent="0">
              <a:buNone/>
            </a:pPr>
            <a:r>
              <a:rPr lang="en-US" sz="2800" b="1" dirty="0"/>
              <a:t>Once you have your library pass, you must visit study hall 1</a:t>
            </a:r>
            <a:r>
              <a:rPr lang="en-US" sz="2800" b="1" baseline="30000" dirty="0"/>
              <a:t>st</a:t>
            </a:r>
            <a:r>
              <a:rPr lang="en-US" sz="2800" b="1" dirty="0"/>
              <a:t> so the teacher in charge can take attendance. </a:t>
            </a:r>
          </a:p>
          <a:p>
            <a:endParaRPr lang="en-US" b="1" dirty="0"/>
          </a:p>
          <a:p>
            <a:pPr marL="0" indent="0" algn="ctr">
              <a:buNone/>
            </a:pPr>
            <a:r>
              <a:rPr lang="en-US" sz="2800" b="1" dirty="0"/>
              <a:t>Lunch</a:t>
            </a:r>
          </a:p>
          <a:p>
            <a:pPr marL="0" indent="0">
              <a:buNone/>
            </a:pPr>
            <a:r>
              <a:rPr lang="en-US" sz="2800" b="1" dirty="0"/>
              <a:t>Please go to lunch and eat there. Then you should show staff your pass to come up to the library. Please don’t bring all your friends, they need to get passes from the librarian as well. </a:t>
            </a:r>
          </a:p>
          <a:p>
            <a:endParaRPr lang="en-US" dirty="0"/>
          </a:p>
          <a:p>
            <a:endParaRPr lang="en-US" dirty="0"/>
          </a:p>
        </p:txBody>
      </p:sp>
      <p:pic>
        <p:nvPicPr>
          <p:cNvPr id="3" name="Audio 2">
            <a:hlinkClick r:id="" action="ppaction://media"/>
            <a:extLst>
              <a:ext uri="{FF2B5EF4-FFF2-40B4-BE49-F238E27FC236}">
                <a16:creationId xmlns:a16="http://schemas.microsoft.com/office/drawing/2014/main" id="{CAC4C292-82A6-2A69-C151-C1BC43BE61E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6825" y="6096000"/>
            <a:ext cx="609600" cy="609600"/>
          </a:xfrm>
          <a:prstGeom prst="rect">
            <a:avLst/>
          </a:prstGeom>
        </p:spPr>
      </p:pic>
    </p:spTree>
    <p:extLst>
      <p:ext uri="{BB962C8B-B14F-4D97-AF65-F5344CB8AC3E}">
        <p14:creationId xmlns:p14="http://schemas.microsoft.com/office/powerpoint/2010/main" val="3347619229"/>
      </p:ext>
    </p:extLst>
  </p:cSld>
  <p:clrMapOvr>
    <a:masterClrMapping/>
  </p:clrMapOvr>
  <mc:AlternateContent xmlns:mc="http://schemas.openxmlformats.org/markup-compatibility/2006" xmlns:p14="http://schemas.microsoft.com/office/powerpoint/2010/main">
    <mc:Choice Requires="p14">
      <p:transition spd="slow" p14:dur="1500" advTm="38624">
        <p:split orient="vert"/>
      </p:transition>
    </mc:Choice>
    <mc:Fallback xmlns="">
      <p:transition spd="slow" advTm="38624">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6643" y="533400"/>
            <a:ext cx="10157354" cy="1397000"/>
          </a:xfrm>
        </p:spPr>
        <p:txBody>
          <a:bodyPr>
            <a:normAutofit/>
          </a:bodyPr>
          <a:lstStyle/>
          <a:p>
            <a:r>
              <a:rPr lang="en-US" dirty="0"/>
              <a:t>Can I go other places first, before coming to the library with my pass?</a:t>
            </a:r>
          </a:p>
        </p:txBody>
      </p:sp>
      <p:sp>
        <p:nvSpPr>
          <p:cNvPr id="4" name="Content Placeholder 3">
            <a:extLst>
              <a:ext uri="{FF2B5EF4-FFF2-40B4-BE49-F238E27FC236}">
                <a16:creationId xmlns:a16="http://schemas.microsoft.com/office/drawing/2014/main" id="{D581C110-4B16-2FD0-3D1E-258BAA1654D6}"/>
              </a:ext>
            </a:extLst>
          </p:cNvPr>
          <p:cNvSpPr>
            <a:spLocks noGrp="1"/>
          </p:cNvSpPr>
          <p:nvPr>
            <p:ph sz="half" idx="1"/>
          </p:nvPr>
        </p:nvSpPr>
        <p:spPr>
          <a:xfrm>
            <a:off x="1135291" y="2819400"/>
            <a:ext cx="10006303" cy="4470400"/>
          </a:xfrm>
        </p:spPr>
        <p:txBody>
          <a:bodyPr>
            <a:normAutofit/>
          </a:bodyPr>
          <a:lstStyle/>
          <a:p>
            <a:pPr marL="0" indent="0">
              <a:buNone/>
            </a:pPr>
            <a:r>
              <a:rPr lang="en-US" sz="2800" b="1" u="sng" dirty="0"/>
              <a:t>Please come straight to the library. </a:t>
            </a:r>
            <a:r>
              <a:rPr lang="en-US" sz="2800" b="1" dirty="0"/>
              <a:t>Students should not be walking around the school with a library pass. </a:t>
            </a:r>
          </a:p>
          <a:p>
            <a:endParaRPr lang="en-US" sz="2800" dirty="0"/>
          </a:p>
          <a:p>
            <a:pPr marL="0" indent="0">
              <a:buNone/>
            </a:pPr>
            <a:r>
              <a:rPr lang="en-US" sz="2800" b="1" dirty="0"/>
              <a:t>If you need to go to a locker, bathroom, guidance, etc. </a:t>
            </a:r>
            <a:r>
              <a:rPr lang="en-US" sz="2800" b="1" u="sng" dirty="0"/>
              <a:t>Please see the librarian first </a:t>
            </a:r>
            <a:r>
              <a:rPr lang="en-US" sz="2800" b="1" dirty="0"/>
              <a:t>and get a pass/your planner signed by her. </a:t>
            </a:r>
          </a:p>
        </p:txBody>
      </p:sp>
      <p:pic>
        <p:nvPicPr>
          <p:cNvPr id="3" name="Audio 2">
            <a:hlinkClick r:id="" action="ppaction://media"/>
            <a:extLst>
              <a:ext uri="{FF2B5EF4-FFF2-40B4-BE49-F238E27FC236}">
                <a16:creationId xmlns:a16="http://schemas.microsoft.com/office/drawing/2014/main" id="{2BEF8081-FECC-E316-1E8E-655DF0FAE5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6825" y="6096000"/>
            <a:ext cx="609600" cy="609600"/>
          </a:xfrm>
          <a:prstGeom prst="rect">
            <a:avLst/>
          </a:prstGeom>
        </p:spPr>
      </p:pic>
    </p:spTree>
    <p:extLst>
      <p:ext uri="{BB962C8B-B14F-4D97-AF65-F5344CB8AC3E}">
        <p14:creationId xmlns:p14="http://schemas.microsoft.com/office/powerpoint/2010/main" val="6860444"/>
      </p:ext>
    </p:extLst>
  </p:cSld>
  <p:clrMapOvr>
    <a:masterClrMapping/>
  </p:clrMapOvr>
  <mc:AlternateContent xmlns:mc="http://schemas.openxmlformats.org/markup-compatibility/2006" xmlns:p14="http://schemas.microsoft.com/office/powerpoint/2010/main">
    <mc:Choice Requires="p14">
      <p:transition spd="slow" p14:dur="3400" advTm="22533">
        <p14:reveal/>
      </p:transition>
    </mc:Choice>
    <mc:Fallback xmlns="">
      <p:transition spd="slow" advTm="225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I print things in the library?</a:t>
            </a:r>
          </a:p>
        </p:txBody>
      </p:sp>
      <p:sp>
        <p:nvSpPr>
          <p:cNvPr id="8" name="Content Placeholder 7">
            <a:extLst>
              <a:ext uri="{FF2B5EF4-FFF2-40B4-BE49-F238E27FC236}">
                <a16:creationId xmlns:a16="http://schemas.microsoft.com/office/drawing/2014/main" id="{A7B701E6-32D7-4E58-DBD7-68589A517341}"/>
              </a:ext>
            </a:extLst>
          </p:cNvPr>
          <p:cNvSpPr>
            <a:spLocks noGrp="1"/>
          </p:cNvSpPr>
          <p:nvPr>
            <p:ph sz="half" idx="1"/>
          </p:nvPr>
        </p:nvSpPr>
        <p:spPr>
          <a:xfrm>
            <a:off x="1117309" y="2667000"/>
            <a:ext cx="9549103" cy="4470400"/>
          </a:xfrm>
        </p:spPr>
        <p:txBody>
          <a:bodyPr>
            <a:normAutofit/>
          </a:bodyPr>
          <a:lstStyle/>
          <a:p>
            <a:pPr marL="0" indent="0">
              <a:buNone/>
            </a:pPr>
            <a:r>
              <a:rPr lang="en-US" sz="2800" b="1" dirty="0"/>
              <a:t>There is no way to connect to the old library printer. Even the librarian can’t connect to that printer. </a:t>
            </a:r>
          </a:p>
          <a:p>
            <a:pPr marL="0" indent="0">
              <a:buNone/>
            </a:pPr>
            <a:endParaRPr lang="en-US" sz="2800" dirty="0"/>
          </a:p>
          <a:p>
            <a:pPr marL="0" indent="0">
              <a:buNone/>
            </a:pPr>
            <a:r>
              <a:rPr lang="en-US" sz="2800" b="1" dirty="0"/>
              <a:t>This is because of all the changes that have taken place with internet and cyber security in the district. </a:t>
            </a:r>
          </a:p>
        </p:txBody>
      </p:sp>
      <p:pic>
        <p:nvPicPr>
          <p:cNvPr id="3" name="Audio 2">
            <a:hlinkClick r:id="" action="ppaction://media"/>
            <a:extLst>
              <a:ext uri="{FF2B5EF4-FFF2-40B4-BE49-F238E27FC236}">
                <a16:creationId xmlns:a16="http://schemas.microsoft.com/office/drawing/2014/main" id="{F32C3242-595B-49DE-C1A0-D6000D37AAB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6825" y="6096000"/>
            <a:ext cx="609600" cy="609600"/>
          </a:xfrm>
          <a:prstGeom prst="rect">
            <a:avLst/>
          </a:prstGeom>
        </p:spPr>
      </p:pic>
    </p:spTree>
    <p:extLst>
      <p:ext uri="{BB962C8B-B14F-4D97-AF65-F5344CB8AC3E}">
        <p14:creationId xmlns:p14="http://schemas.microsoft.com/office/powerpoint/2010/main" val="13403576"/>
      </p:ext>
    </p:extLst>
  </p:cSld>
  <p:clrMapOvr>
    <a:masterClrMapping/>
  </p:clrMapOvr>
  <p:transition spd="slow" advTm="35025">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6612" y="762000"/>
            <a:ext cx="7008574" cy="5411787"/>
          </a:xfrm>
        </p:spPr>
        <p:txBody>
          <a:bodyPr>
            <a:normAutofit fontScale="55000" lnSpcReduction="20000"/>
          </a:bodyPr>
          <a:lstStyle/>
          <a:p>
            <a:r>
              <a:rPr lang="en-US" sz="8000" dirty="0">
                <a:latin typeface="+mj-lt"/>
              </a:rPr>
              <a:t>How many books can I check out?</a:t>
            </a:r>
          </a:p>
          <a:p>
            <a:endParaRPr lang="en-US" sz="4400" dirty="0">
              <a:latin typeface="+mj-lt"/>
            </a:endParaRPr>
          </a:p>
          <a:p>
            <a:r>
              <a:rPr lang="en-US" sz="4000" b="1" dirty="0">
                <a:latin typeface="+mj-lt"/>
              </a:rPr>
              <a:t>You can have 2 books checked out at any time. </a:t>
            </a:r>
          </a:p>
          <a:p>
            <a:endParaRPr lang="en-US" sz="4000" b="1" dirty="0">
              <a:latin typeface="+mj-lt"/>
            </a:endParaRPr>
          </a:p>
          <a:p>
            <a:r>
              <a:rPr lang="en-US" sz="4000" b="1" dirty="0">
                <a:latin typeface="+mj-lt"/>
              </a:rPr>
              <a:t>You have 3 weeks to read them. </a:t>
            </a:r>
          </a:p>
          <a:p>
            <a:endParaRPr lang="en-US" sz="4000" b="1" dirty="0">
              <a:latin typeface="+mj-lt"/>
            </a:endParaRPr>
          </a:p>
          <a:p>
            <a:r>
              <a:rPr lang="en-US" sz="4000" b="1" dirty="0">
                <a:latin typeface="+mj-lt"/>
              </a:rPr>
              <a:t>Please return books on time so that other students can borrow them. You are sharing with each other. </a:t>
            </a:r>
          </a:p>
          <a:p>
            <a:endParaRPr lang="en-US" sz="4000" b="1" dirty="0">
              <a:latin typeface="+mj-lt"/>
            </a:endParaRPr>
          </a:p>
          <a:p>
            <a:r>
              <a:rPr lang="en-US" sz="4000" b="1" dirty="0">
                <a:latin typeface="+mj-lt"/>
              </a:rPr>
              <a:t>If you don’t bring back your books, you cannot continue to check any books out. </a:t>
            </a:r>
          </a:p>
          <a:p>
            <a:endParaRPr lang="en-US" sz="4000" b="1" dirty="0">
              <a:latin typeface="+mj-lt"/>
            </a:endParaRPr>
          </a:p>
          <a:p>
            <a:r>
              <a:rPr lang="en-US" sz="4000" b="1" dirty="0">
                <a:latin typeface="+mj-lt"/>
              </a:rPr>
              <a:t>YOU ARE SHARING BOOKS WITH EACH OTHER so please bring them back on time. </a:t>
            </a:r>
          </a:p>
          <a:p>
            <a:endParaRPr lang="en-US" dirty="0">
              <a:latin typeface="+mj-lt"/>
            </a:endParaRPr>
          </a:p>
          <a:p>
            <a:endParaRPr lang="en-US" dirty="0">
              <a:latin typeface="+mj-lt"/>
            </a:endParaRPr>
          </a:p>
          <a:p>
            <a:endParaRPr lang="en-US" sz="4400" dirty="0">
              <a:latin typeface="+mj-lt"/>
            </a:endParaRPr>
          </a:p>
          <a:p>
            <a:endParaRPr lang="en-US" sz="4400" dirty="0">
              <a:latin typeface="+mj-lt"/>
            </a:endParaRPr>
          </a:p>
        </p:txBody>
      </p:sp>
      <p:pic>
        <p:nvPicPr>
          <p:cNvPr id="2" name="Audio 1">
            <a:hlinkClick r:id="" action="ppaction://media"/>
            <a:extLst>
              <a:ext uri="{FF2B5EF4-FFF2-40B4-BE49-F238E27FC236}">
                <a16:creationId xmlns:a16="http://schemas.microsoft.com/office/drawing/2014/main" id="{6E8D66A9-E27D-9D96-2734-30753CE5B5B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26825" y="6096000"/>
            <a:ext cx="609600" cy="609600"/>
          </a:xfrm>
          <a:prstGeom prst="rect">
            <a:avLst/>
          </a:prstGeom>
        </p:spPr>
      </p:pic>
    </p:spTree>
    <p:extLst>
      <p:ext uri="{BB962C8B-B14F-4D97-AF65-F5344CB8AC3E}">
        <p14:creationId xmlns:p14="http://schemas.microsoft.com/office/powerpoint/2010/main" val="1997697987"/>
      </p:ext>
    </p:extLst>
  </p:cSld>
  <p:clrMapOvr>
    <a:masterClrMapping/>
  </p:clrMapOvr>
  <p:transition spd="slow" advTm="265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What else goes on in the library?</a:t>
            </a:r>
          </a:p>
        </p:txBody>
      </p:sp>
      <p:sp>
        <p:nvSpPr>
          <p:cNvPr id="14" name="Content Placeholder 13"/>
          <p:cNvSpPr>
            <a:spLocks noGrp="1"/>
          </p:cNvSpPr>
          <p:nvPr>
            <p:ph idx="1"/>
          </p:nvPr>
        </p:nvSpPr>
        <p:spPr/>
        <p:txBody>
          <a:bodyPr>
            <a:normAutofit/>
          </a:bodyPr>
          <a:lstStyle/>
          <a:p>
            <a:pPr marL="0" indent="0">
              <a:buNone/>
            </a:pPr>
            <a:r>
              <a:rPr lang="en-US" sz="2800" b="1" dirty="0"/>
              <a:t>Ms. Cowe works collaboratively with teachers on their class research projects throughout the year. </a:t>
            </a:r>
          </a:p>
          <a:p>
            <a:pPr marL="0" indent="0">
              <a:buNone/>
            </a:pPr>
            <a:endParaRPr lang="en-US" sz="2800" b="1" dirty="0"/>
          </a:p>
          <a:p>
            <a:pPr marL="0" indent="0">
              <a:buNone/>
            </a:pPr>
            <a:r>
              <a:rPr lang="en-US" sz="2800" b="1" dirty="0"/>
              <a:t>She goes to the classroom at times to work with classes on projects to provide instruction on how to use databases and how to find other resources. </a:t>
            </a:r>
          </a:p>
          <a:p>
            <a:pPr marL="0" indent="0">
              <a:buNone/>
            </a:pPr>
            <a:endParaRPr lang="en-US" sz="2800" b="1" dirty="0"/>
          </a:p>
          <a:p>
            <a:pPr marL="0" indent="0">
              <a:buNone/>
            </a:pPr>
            <a:r>
              <a:rPr lang="en-US" sz="2800" b="1" dirty="0"/>
              <a:t>Ms. Cowe also has regular class visits for book exchange. </a:t>
            </a:r>
          </a:p>
          <a:p>
            <a:pPr marL="0" indent="0">
              <a:buNone/>
            </a:pPr>
            <a:endParaRPr lang="en-US" sz="2800" b="1" dirty="0"/>
          </a:p>
          <a:p>
            <a:pPr marL="0" indent="0">
              <a:buNone/>
            </a:pPr>
            <a:endParaRPr lang="en-US" b="1" dirty="0"/>
          </a:p>
        </p:txBody>
      </p:sp>
      <p:pic>
        <p:nvPicPr>
          <p:cNvPr id="2" name="Audio 1">
            <a:hlinkClick r:id="" action="ppaction://media"/>
            <a:extLst>
              <a:ext uri="{FF2B5EF4-FFF2-40B4-BE49-F238E27FC236}">
                <a16:creationId xmlns:a16="http://schemas.microsoft.com/office/drawing/2014/main" id="{43470F2B-CDFE-2F09-5F43-D53990B10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6825" y="6096000"/>
            <a:ext cx="609600" cy="609600"/>
          </a:xfrm>
          <a:prstGeom prst="rect">
            <a:avLst/>
          </a:prstGeom>
        </p:spPr>
      </p:pic>
    </p:spTree>
    <p:extLst>
      <p:ext uri="{BB962C8B-B14F-4D97-AF65-F5344CB8AC3E}">
        <p14:creationId xmlns:p14="http://schemas.microsoft.com/office/powerpoint/2010/main" val="2948742331"/>
      </p:ext>
    </p:extLst>
  </p:cSld>
  <p:clrMapOvr>
    <a:masterClrMapping/>
  </p:clrMapOvr>
  <mc:AlternateContent xmlns:mc="http://schemas.openxmlformats.org/markup-compatibility/2006" xmlns:p14="http://schemas.microsoft.com/office/powerpoint/2010/main">
    <mc:Choice Requires="p14">
      <p:transition spd="slow" p14:dur="800" advTm="34793">
        <p:circle/>
      </p:transition>
    </mc:Choice>
    <mc:Fallback xmlns="">
      <p:transition spd="slow" advTm="34793">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735" y="533400"/>
            <a:ext cx="10157354" cy="1397000"/>
          </a:xfrm>
        </p:spPr>
        <p:txBody>
          <a:bodyPr/>
          <a:lstStyle/>
          <a:p>
            <a:r>
              <a:rPr lang="en-US" dirty="0"/>
              <a:t>Will the librarian have book club or other activities again this year?</a:t>
            </a:r>
          </a:p>
        </p:txBody>
      </p:sp>
      <p:sp>
        <p:nvSpPr>
          <p:cNvPr id="7" name="TextBox 6">
            <a:extLst>
              <a:ext uri="{FF2B5EF4-FFF2-40B4-BE49-F238E27FC236}">
                <a16:creationId xmlns:a16="http://schemas.microsoft.com/office/drawing/2014/main" id="{9C241C20-AF68-07DA-4327-972281F2F548}"/>
              </a:ext>
            </a:extLst>
          </p:cNvPr>
          <p:cNvSpPr txBox="1"/>
          <p:nvPr/>
        </p:nvSpPr>
        <p:spPr>
          <a:xfrm>
            <a:off x="950912" y="2362200"/>
            <a:ext cx="10287000" cy="3785652"/>
          </a:xfrm>
          <a:prstGeom prst="rect">
            <a:avLst/>
          </a:prstGeom>
          <a:noFill/>
        </p:spPr>
        <p:txBody>
          <a:bodyPr wrap="square" rtlCol="0">
            <a:spAutoFit/>
          </a:bodyPr>
          <a:lstStyle/>
          <a:p>
            <a:r>
              <a:rPr lang="en-US" b="1" dirty="0"/>
              <a:t>Yes, I hope to have book club and will put details about this on the Olmsted Schoology group for students. </a:t>
            </a:r>
          </a:p>
          <a:p>
            <a:endParaRPr lang="en-US" b="1" dirty="0"/>
          </a:p>
          <a:p>
            <a:r>
              <a:rPr lang="en-US" b="1" dirty="0"/>
              <a:t>I’m also thinking about creating a library podcast that is run by students or a literary group during lunch times and study halls. </a:t>
            </a:r>
          </a:p>
          <a:p>
            <a:endParaRPr lang="en-US" b="1" dirty="0"/>
          </a:p>
          <a:p>
            <a:r>
              <a:rPr lang="en-US" b="1" dirty="0"/>
              <a:t>This past year we had book club and a poetry group during study halls for students. </a:t>
            </a:r>
          </a:p>
          <a:p>
            <a:endParaRPr lang="en-US" dirty="0"/>
          </a:p>
          <a:p>
            <a:endParaRPr lang="en-US" dirty="0"/>
          </a:p>
        </p:txBody>
      </p:sp>
      <p:pic>
        <p:nvPicPr>
          <p:cNvPr id="3" name="Audio 2">
            <a:hlinkClick r:id="" action="ppaction://media"/>
            <a:extLst>
              <a:ext uri="{FF2B5EF4-FFF2-40B4-BE49-F238E27FC236}">
                <a16:creationId xmlns:a16="http://schemas.microsoft.com/office/drawing/2014/main" id="{86945784-35CC-2CD6-5567-1FD856B926E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6825" y="6096000"/>
            <a:ext cx="609600" cy="609600"/>
          </a:xfrm>
          <a:prstGeom prst="rect">
            <a:avLst/>
          </a:prstGeom>
        </p:spPr>
      </p:pic>
    </p:spTree>
    <p:extLst>
      <p:ext uri="{BB962C8B-B14F-4D97-AF65-F5344CB8AC3E}">
        <p14:creationId xmlns:p14="http://schemas.microsoft.com/office/powerpoint/2010/main" val="3296948863"/>
      </p:ext>
    </p:extLst>
  </p:cSld>
  <p:clrMapOvr>
    <a:masterClrMapping/>
  </p:clrMapOvr>
  <p:transition spd="slow" advTm="6792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735" y="457200"/>
            <a:ext cx="10157354" cy="1397000"/>
          </a:xfrm>
        </p:spPr>
        <p:txBody>
          <a:bodyPr/>
          <a:lstStyle/>
          <a:p>
            <a:r>
              <a:rPr lang="en-US" dirty="0"/>
              <a:t>I want to help in the library, how can I sign up for that?</a:t>
            </a:r>
          </a:p>
        </p:txBody>
      </p:sp>
      <p:sp>
        <p:nvSpPr>
          <p:cNvPr id="3" name="TextBox 2">
            <a:extLst>
              <a:ext uri="{FF2B5EF4-FFF2-40B4-BE49-F238E27FC236}">
                <a16:creationId xmlns:a16="http://schemas.microsoft.com/office/drawing/2014/main" id="{DB699341-B938-E949-021D-74920A52CD87}"/>
              </a:ext>
            </a:extLst>
          </p:cNvPr>
          <p:cNvSpPr txBox="1"/>
          <p:nvPr/>
        </p:nvSpPr>
        <p:spPr>
          <a:xfrm>
            <a:off x="1141412" y="2057400"/>
            <a:ext cx="10287000" cy="5201424"/>
          </a:xfrm>
          <a:prstGeom prst="rect">
            <a:avLst/>
          </a:prstGeom>
          <a:noFill/>
        </p:spPr>
        <p:txBody>
          <a:bodyPr wrap="square" rtlCol="0">
            <a:spAutoFit/>
          </a:bodyPr>
          <a:lstStyle/>
          <a:p>
            <a:r>
              <a:rPr lang="en-US" sz="2800" b="1" dirty="0"/>
              <a:t>The librarian can definitely use the help of student assistants!</a:t>
            </a:r>
          </a:p>
          <a:p>
            <a:endParaRPr lang="en-US" sz="2800" b="1" dirty="0"/>
          </a:p>
          <a:p>
            <a:r>
              <a:rPr lang="en-US" sz="2800" b="1" dirty="0"/>
              <a:t>If you are interested in helping in the library (mainly shelving books, some processing of books, and generally straightening up) please see the librarian for an application. </a:t>
            </a:r>
          </a:p>
          <a:p>
            <a:endParaRPr lang="en-US" sz="2800" b="1" dirty="0"/>
          </a:p>
          <a:p>
            <a:r>
              <a:rPr lang="en-US" sz="2800" b="1" dirty="0"/>
              <a:t>I will be making a schedule of student helpers once I have enough applications and students have been “interviewed.”</a:t>
            </a:r>
          </a:p>
          <a:p>
            <a:endParaRPr lang="en-US" dirty="0"/>
          </a:p>
        </p:txBody>
      </p:sp>
      <p:pic>
        <p:nvPicPr>
          <p:cNvPr id="4" name="Audio 3">
            <a:hlinkClick r:id="" action="ppaction://media"/>
            <a:extLst>
              <a:ext uri="{FF2B5EF4-FFF2-40B4-BE49-F238E27FC236}">
                <a16:creationId xmlns:a16="http://schemas.microsoft.com/office/drawing/2014/main" id="{2D692F51-F0C8-8A60-D637-AF51ED67C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6825" y="6096000"/>
            <a:ext cx="609600" cy="609600"/>
          </a:xfrm>
          <a:prstGeom prst="rect">
            <a:avLst/>
          </a:prstGeom>
        </p:spPr>
      </p:pic>
    </p:spTree>
    <p:extLst>
      <p:ext uri="{BB962C8B-B14F-4D97-AF65-F5344CB8AC3E}">
        <p14:creationId xmlns:p14="http://schemas.microsoft.com/office/powerpoint/2010/main" val="1653943558"/>
      </p:ext>
    </p:extLst>
  </p:cSld>
  <p:clrMapOvr>
    <a:masterClrMapping/>
  </p:clrMapOvr>
  <p:transition spd="slow" advTm="6604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B9D259-C9AA-AD80-08DD-44A597C69560}"/>
              </a:ext>
            </a:extLst>
          </p:cNvPr>
          <p:cNvSpPr txBox="1"/>
          <p:nvPr/>
        </p:nvSpPr>
        <p:spPr>
          <a:xfrm>
            <a:off x="760412" y="762000"/>
            <a:ext cx="10515600" cy="3908762"/>
          </a:xfrm>
          <a:prstGeom prst="rect">
            <a:avLst/>
          </a:prstGeom>
          <a:noFill/>
        </p:spPr>
        <p:txBody>
          <a:bodyPr wrap="square" rtlCol="0">
            <a:spAutoFit/>
          </a:bodyPr>
          <a:lstStyle/>
          <a:p>
            <a:r>
              <a:rPr lang="en-US" sz="2800" b="1" dirty="0"/>
              <a:t>You can find out more about the resources available at the library by visiting the </a:t>
            </a:r>
            <a:r>
              <a:rPr lang="en-US" sz="2800" b="1" u="sng" dirty="0"/>
              <a:t>Olmsted 156 Library Website</a:t>
            </a:r>
            <a:r>
              <a:rPr lang="en-US" sz="2800" b="1" dirty="0"/>
              <a:t>.</a:t>
            </a:r>
          </a:p>
          <a:p>
            <a:endParaRPr lang="en-US" dirty="0"/>
          </a:p>
          <a:p>
            <a:r>
              <a:rPr lang="en-US" b="1" dirty="0"/>
              <a:t>How to find it? </a:t>
            </a:r>
          </a:p>
          <a:p>
            <a:endParaRPr lang="en-US" dirty="0"/>
          </a:p>
          <a:p>
            <a:r>
              <a:rPr lang="en-US" dirty="0"/>
              <a:t>Go to the URL: </a:t>
            </a:r>
          </a:p>
          <a:p>
            <a:endParaRPr lang="en-US" dirty="0"/>
          </a:p>
          <a:p>
            <a:r>
              <a:rPr lang="en-US" u="sng" dirty="0"/>
              <a:t>olmstedlibrary156.org </a:t>
            </a:r>
          </a:p>
          <a:p>
            <a:endParaRPr lang="en-US" dirty="0"/>
          </a:p>
          <a:p>
            <a:endParaRPr lang="en-US" dirty="0"/>
          </a:p>
        </p:txBody>
      </p:sp>
      <p:pic>
        <p:nvPicPr>
          <p:cNvPr id="3" name="Audio 2">
            <a:hlinkClick r:id="" action="ppaction://media"/>
            <a:extLst>
              <a:ext uri="{FF2B5EF4-FFF2-40B4-BE49-F238E27FC236}">
                <a16:creationId xmlns:a16="http://schemas.microsoft.com/office/drawing/2014/main" id="{813460BF-487C-38AF-DBDE-74A71B7EE64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6825" y="6096000"/>
            <a:ext cx="609600" cy="609600"/>
          </a:xfrm>
          <a:prstGeom prst="rect">
            <a:avLst/>
          </a:prstGeom>
        </p:spPr>
      </p:pic>
    </p:spTree>
    <p:extLst>
      <p:ext uri="{BB962C8B-B14F-4D97-AF65-F5344CB8AC3E}">
        <p14:creationId xmlns:p14="http://schemas.microsoft.com/office/powerpoint/2010/main" val="3030984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3032">
        <p15:prstTrans prst="wind"/>
      </p:transition>
    </mc:Choice>
    <mc:Fallback xmlns="">
      <p:transition spd="slow" advTm="230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7|2.9"/>
</p:tagLst>
</file>

<file path=ppt/theme/theme1.xml><?xml version="1.0" encoding="utf-8"?>
<a:theme xmlns:a="http://schemas.openxmlformats.org/drawingml/2006/main" name="Books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TF02787940.potx" id="{9A4E33EC-D715-440E-9062-8AFA4CC9E341}" vid="{0DFBCB81-4ACA-49F1-BA1C-2B43B27F1FC4}"/>
    </a:ext>
  </a:ext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 bookstack presentation (widescreen)</Template>
  <TotalTime>263</TotalTime>
  <Words>602</Words>
  <Application>Microsoft Office PowerPoint</Application>
  <PresentationFormat>Custom</PresentationFormat>
  <Paragraphs>60</Paragraphs>
  <Slides>10</Slides>
  <Notes>1</Notes>
  <HiddenSlides>0</HiddenSlides>
  <MMClips>10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Century Gothic</vt:lpstr>
      <vt:lpstr>Books 16x9</vt:lpstr>
      <vt:lpstr>Olmsted 156 Library Basics</vt:lpstr>
      <vt:lpstr>How can I visit the library?</vt:lpstr>
      <vt:lpstr>When I get a library pass, then what?</vt:lpstr>
      <vt:lpstr>Can I go other places first, before coming to the library with my pass?</vt:lpstr>
      <vt:lpstr>Can I print things in the library?</vt:lpstr>
      <vt:lpstr>PowerPoint Presentation</vt:lpstr>
      <vt:lpstr>What else goes on in the library?</vt:lpstr>
      <vt:lpstr>Will the librarian have book club or other activities again this year?</vt:lpstr>
      <vt:lpstr>I want to help in the library, how can I sign up for that?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Olmsted 156 Library Basics</dc:title>
  <dc:creator>Brenda Cowe</dc:creator>
  <cp:lastModifiedBy>Cowe, Brenda J</cp:lastModifiedBy>
  <cp:revision>3</cp:revision>
  <dcterms:created xsi:type="dcterms:W3CDTF">2022-09-12T15:57:29Z</dcterms:created>
  <dcterms:modified xsi:type="dcterms:W3CDTF">2024-05-06T15:40:37Z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